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565" r:id="rId3"/>
    <p:sldId id="558" r:id="rId4"/>
    <p:sldId id="580" r:id="rId5"/>
    <p:sldId id="566" r:id="rId6"/>
    <p:sldId id="571" r:id="rId7"/>
    <p:sldId id="570" r:id="rId8"/>
    <p:sldId id="562" r:id="rId9"/>
    <p:sldId id="567" r:id="rId10"/>
    <p:sldId id="569" r:id="rId11"/>
    <p:sldId id="573" r:id="rId12"/>
    <p:sldId id="572" r:id="rId13"/>
    <p:sldId id="574" r:id="rId14"/>
    <p:sldId id="576" r:id="rId15"/>
    <p:sldId id="577" r:id="rId16"/>
    <p:sldId id="578" r:id="rId17"/>
    <p:sldId id="579" r:id="rId18"/>
    <p:sldId id="575" r:id="rId19"/>
    <p:sldId id="581" r:id="rId20"/>
    <p:sldId id="587" r:id="rId21"/>
    <p:sldId id="588" r:id="rId22"/>
    <p:sldId id="589" r:id="rId23"/>
    <p:sldId id="582" r:id="rId24"/>
    <p:sldId id="586" r:id="rId25"/>
    <p:sldId id="584" r:id="rId26"/>
    <p:sldId id="585" r:id="rId27"/>
    <p:sldId id="559" r:id="rId28"/>
    <p:sldId id="590" r:id="rId29"/>
    <p:sldId id="568" r:id="rId30"/>
    <p:sldId id="583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00" y="-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4A83423-3A51-7A42-9BC7-CB881C643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892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FF8E9A7-F2E9-734A-8090-500298F13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7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3D5E2-9FC6-9045-8246-703284F5A4F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B5F07-D4D1-0D43-AD17-B94287802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25FC2-212A-D540-87FB-99C9BAB5C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0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DC80-3D1E-CB48-9077-F7B568D58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60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22FC2-8CE3-FE4C-BF49-AEE304322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1A244-7033-C94C-AF23-BE94AFCEF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0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4F6EE-3C2B-394B-8B77-7CCACA828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431E-C43E-E545-9808-51FE20A1D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1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60639-E01F-B04F-BCC7-091D99D49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3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5B7CE-6889-A942-B631-7A02E5EF2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1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5834D-4B90-2F4E-A985-4B241AD1D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FF249-B09D-3E4E-8DCF-A839F448E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5F80E-B7C9-8144-8E9D-76311BD28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6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Current Leads </a:t>
            </a:r>
          </a:p>
          <a:p>
            <a:pPr>
              <a:defRPr/>
            </a:pPr>
            <a:r>
              <a:rPr lang="en-US" dirty="0"/>
              <a:t>Tom Peterson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EFB3EE8-84C0-5347-8B16-73680C0E9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19" y="104775"/>
            <a:ext cx="1405381" cy="25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143" y="104777"/>
            <a:ext cx="1752599" cy="5091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800080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tdserver1.fnal.gov/peterson/tom/DFBXimages/HTSleads/index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6962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Magnet Current Leads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657600"/>
            <a:ext cx="76200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Tom Peterson, </a:t>
            </a:r>
            <a:r>
              <a:rPr lang="en-US" dirty="0" smtClean="0">
                <a:cs typeface="+mn-cs"/>
              </a:rPr>
              <a:t>SLAC  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January, 2017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USPAS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609600"/>
            <a:ext cx="1905000" cy="4572000"/>
          </a:xfrm>
        </p:spPr>
        <p:txBody>
          <a:bodyPr/>
          <a:lstStyle/>
          <a:p>
            <a:pPr algn="l"/>
            <a:r>
              <a:rPr lang="en-US" sz="2400" dirty="0" smtClean="0"/>
              <a:t>Optimum residual resistivity, from Lock </a:t>
            </a:r>
            <a:br>
              <a:rPr lang="en-US" sz="2400" dirty="0" smtClean="0"/>
            </a:br>
            <a:r>
              <a:rPr lang="en-US" sz="2400" dirty="0" smtClean="0"/>
              <a:t>(ref 1)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5B7CE-6889-A942-B631-7A02E5EF22B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 descr="CurrentLead-Lock-OptRh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71239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00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609600"/>
            <a:ext cx="3276600" cy="5029200"/>
          </a:xfrm>
        </p:spPr>
        <p:txBody>
          <a:bodyPr/>
          <a:lstStyle/>
          <a:p>
            <a:pPr algn="l"/>
            <a:r>
              <a:rPr lang="en-US" sz="2400" dirty="0" smtClean="0"/>
              <a:t>American Magnetics, Inc. (AMI) current lead design by K. R. </a:t>
            </a:r>
            <a:r>
              <a:rPr lang="en-US" sz="2400" dirty="0" err="1" smtClean="0"/>
              <a:t>Efferson</a:t>
            </a:r>
            <a:r>
              <a:rPr lang="en-US" sz="2400" dirty="0" smtClean="0"/>
              <a:t> (ref 2) 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5B7CE-6889-A942-B631-7A02E5EF22B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 descr="AMIlead-Effer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452857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9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609600"/>
            <a:ext cx="3810000" cy="5029200"/>
          </a:xfrm>
        </p:spPr>
        <p:txBody>
          <a:bodyPr/>
          <a:lstStyle/>
          <a:p>
            <a:pPr algn="l"/>
            <a:r>
              <a:rPr lang="en-US" sz="2800" dirty="0" smtClean="0"/>
              <a:t>Big European Bubble Chamber (BEBC, CERN) current lead design for heat exchange with the helium gas </a:t>
            </a:r>
            <a:br>
              <a:rPr lang="en-US" sz="2800" dirty="0" smtClean="0"/>
            </a:br>
            <a:r>
              <a:rPr lang="en-US" sz="2800" dirty="0" smtClean="0"/>
              <a:t>(ref 3) 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5B7CE-6889-A942-B631-7A02E5EF22B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 descr="CurrentLeads-CERN-6kA-BEB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4114800" cy="57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19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609600"/>
            <a:ext cx="2667000" cy="4724400"/>
          </a:xfrm>
        </p:spPr>
        <p:txBody>
          <a:bodyPr/>
          <a:lstStyle/>
          <a:p>
            <a:pPr algn="l"/>
            <a:r>
              <a:rPr lang="en-US" sz="2400" dirty="0" smtClean="0"/>
              <a:t>CERN BEBC current lead optimum considering refrigeration as well as current lead flow (ref 3) 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5B7CE-6889-A942-B631-7A02E5EF22B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 descr="CurrentLeads-CERN-6kA-BEB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5610477" cy="594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5791200"/>
            <a:ext cx="293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LI/A = 2.3 x 10</a:t>
            </a:r>
            <a:r>
              <a:rPr lang="en-US" baseline="30000" dirty="0" smtClean="0"/>
              <a:t>5 </a:t>
            </a:r>
            <a:r>
              <a:rPr lang="en-US" dirty="0" smtClean="0"/>
              <a:t>A/cm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4495800" y="5029200"/>
            <a:ext cx="457200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66495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smtClean="0"/>
              <a:t>Parameter study for SSC lead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5B7CE-6889-A942-B631-7A02E5EF22B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 descr="CurrentLeads-SSC-o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65979"/>
            <a:ext cx="7086600" cy="5082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953000"/>
            <a:ext cx="962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(ref 4)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505200" y="5181600"/>
            <a:ext cx="5334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990600" y="5791200"/>
            <a:ext cx="293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LI/A = 2.1 x 10</a:t>
            </a:r>
            <a:r>
              <a:rPr lang="en-US" baseline="30000" dirty="0" smtClean="0"/>
              <a:t>5 </a:t>
            </a:r>
            <a:r>
              <a:rPr lang="en-US" dirty="0" smtClean="0"/>
              <a:t>A/cm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6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dirty="0" smtClean="0"/>
              <a:t>Typical temperature distribution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5B7CE-6889-A942-B631-7A02E5EF22B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 descr="CurrentLead-SSC-op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4616"/>
            <a:ext cx="6248400" cy="4912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953000"/>
            <a:ext cx="1476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SSC study </a:t>
            </a:r>
          </a:p>
          <a:p>
            <a:r>
              <a:rPr lang="en-US" dirty="0" smtClean="0"/>
              <a:t>(ref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4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Voltages in the lead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5B7CE-6889-A942-B631-7A02E5EF22B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 descr="CurrentLead-SSC-o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447800"/>
            <a:ext cx="5981700" cy="4773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953000"/>
            <a:ext cx="962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(ref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1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voltage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overall voltage in a current lead provides an integrated resistance measurement, so indirectly an integrated temperature measurement </a:t>
            </a:r>
          </a:p>
          <a:p>
            <a:r>
              <a:rPr lang="en-US" dirty="0" smtClean="0"/>
              <a:t>Lead voltages for forced-flow cooled current leads at </a:t>
            </a:r>
            <a:r>
              <a:rPr lang="en-US" dirty="0" err="1" smtClean="0"/>
              <a:t>Fermilab</a:t>
            </a:r>
            <a:r>
              <a:rPr lang="en-US" dirty="0" smtClean="0"/>
              <a:t> were all typically in the 40 to 100 mV range, above 100 mV indicating a cooling problem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5B7CE-6889-A942-B631-7A02E5EF22B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62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5B7CE-6889-A942-B631-7A02E5EF22B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 descr="CurrentLeads-SSC-op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257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867400"/>
            <a:ext cx="5240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page from the SSC paper (ref 4) with my notes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436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914400"/>
          </a:xfrm>
        </p:spPr>
        <p:txBody>
          <a:bodyPr/>
          <a:lstStyle/>
          <a:p>
            <a:r>
              <a:rPr lang="en-US" sz="2800" dirty="0" smtClean="0"/>
              <a:t>Average system-wide current lead flows for the </a:t>
            </a:r>
            <a:r>
              <a:rPr lang="en-US" sz="2800" dirty="0" err="1" smtClean="0"/>
              <a:t>Tevatron</a:t>
            </a:r>
            <a:r>
              <a:rPr lang="en-US" sz="2800" dirty="0" smtClean="0"/>
              <a:t> at 4 kA (data taken by Tom P., 6 May 1987)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5B7CE-6889-A942-B631-7A02E5EF22B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 descr="CurrentLeadFlows-TeV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70200"/>
            <a:ext cx="8534400" cy="32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600200"/>
            <a:ext cx="84011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Notes:  </a:t>
            </a:r>
            <a:r>
              <a:rPr lang="en-US" dirty="0" err="1" smtClean="0"/>
              <a:t>feedcan</a:t>
            </a:r>
            <a:r>
              <a:rPr lang="en-US" dirty="0" smtClean="0"/>
              <a:t> and power spool had very different configurations, </a:t>
            </a:r>
          </a:p>
          <a:p>
            <a:r>
              <a:rPr lang="en-US" dirty="0"/>
              <a:t>w</a:t>
            </a:r>
            <a:r>
              <a:rPr lang="en-US" dirty="0" smtClean="0"/>
              <a:t>ith better convective cooling at the lead base in the </a:t>
            </a:r>
            <a:r>
              <a:rPr lang="en-US" dirty="0" err="1" smtClean="0"/>
              <a:t>feedcan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Average is about 0.4 grams/sec for 4 kA. 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0.1 grams/sec helium cooling per kA was typical also at MTF. 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6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lead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Problem:  carry electric current, often 100’s or 1000’s of amps, to superconductor at </a:t>
            </a:r>
            <a:r>
              <a:rPr lang="en-US" sz="2400" dirty="0" err="1" smtClean="0"/>
              <a:t>LHe</a:t>
            </a:r>
            <a:r>
              <a:rPr lang="en-US" sz="2400" dirty="0" smtClean="0"/>
              <a:t> temperature with minimal heat conduction down the current lead </a:t>
            </a:r>
          </a:p>
          <a:p>
            <a:pPr lvl="1"/>
            <a:r>
              <a:rPr lang="en-US" sz="2000" dirty="0" smtClean="0"/>
              <a:t>In theory a nice one-dimensional optimization </a:t>
            </a:r>
          </a:p>
          <a:p>
            <a:pPr lvl="1"/>
            <a:r>
              <a:rPr lang="en-US" sz="2000" dirty="0" smtClean="0"/>
              <a:t>Many papers describing mathematical solutions and analyses.  I have collected a few favorites over the years which I’ll cite here. </a:t>
            </a:r>
          </a:p>
          <a:p>
            <a:pPr lvl="1"/>
            <a:r>
              <a:rPr lang="en-US" sz="2000" dirty="0" smtClean="0"/>
              <a:t>Date back to the 1960’s with the development of SC magnets, for example for bubble chambers</a:t>
            </a:r>
          </a:p>
          <a:p>
            <a:r>
              <a:rPr lang="en-US" sz="2400" dirty="0" smtClean="0"/>
              <a:t>Sometimes referred to as “</a:t>
            </a:r>
            <a:r>
              <a:rPr lang="en-US" sz="2400" dirty="0" err="1" smtClean="0"/>
              <a:t>counterflow</a:t>
            </a:r>
            <a:r>
              <a:rPr lang="en-US" sz="2400" dirty="0" smtClean="0"/>
              <a:t> current leads” since often cooled with helium vapor flowing up the lead </a:t>
            </a:r>
          </a:p>
          <a:p>
            <a:r>
              <a:rPr lang="en-US" sz="2400" dirty="0" smtClean="0"/>
              <a:t>Also may be called “power leads” since carrying electrical power into the superconductor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1A244-7033-C94C-AF23-BE94AFCEF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00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Conductively cooled leads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counter-current gas flow </a:t>
            </a:r>
          </a:p>
          <a:p>
            <a:r>
              <a:rPr lang="en-US" dirty="0" smtClean="0"/>
              <a:t>OK for lower current (&lt;100 A) </a:t>
            </a:r>
          </a:p>
          <a:p>
            <a:r>
              <a:rPr lang="en-US" dirty="0" smtClean="0"/>
              <a:t>Heat load penalty offset by simplification </a:t>
            </a:r>
          </a:p>
          <a:p>
            <a:r>
              <a:rPr lang="en-US" dirty="0" err="1" smtClean="0"/>
              <a:t>Subatmospheric</a:t>
            </a:r>
            <a:r>
              <a:rPr lang="en-US" dirty="0" smtClean="0"/>
              <a:t> 2 Kelvin space cannot drive lead flow, need another cooling source or conductive cooling </a:t>
            </a:r>
          </a:p>
          <a:p>
            <a:r>
              <a:rPr lang="en-US" dirty="0" smtClean="0"/>
              <a:t>CERN corrector leads, XFEL magnet leads, others for magnets in 2 K SRF systems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5B7CE-6889-A942-B631-7A02E5EF22B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2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304800"/>
            <a:ext cx="5791200" cy="609600"/>
          </a:xfrm>
        </p:spPr>
        <p:txBody>
          <a:bodyPr/>
          <a:lstStyle/>
          <a:p>
            <a:r>
              <a:rPr lang="en-US" sz="3200" dirty="0" smtClean="0"/>
              <a:t>Conductively cooled lead package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1A244-7033-C94C-AF23-BE94AFCEF6D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 descr="CurrentLeadsConductive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914400"/>
            <a:ext cx="7035800" cy="534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46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304800"/>
            <a:ext cx="5791200" cy="609600"/>
          </a:xfrm>
        </p:spPr>
        <p:txBody>
          <a:bodyPr/>
          <a:lstStyle/>
          <a:p>
            <a:r>
              <a:rPr lang="en-US" sz="3200" dirty="0" smtClean="0"/>
              <a:t>Conductively cooled lead package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1A244-7033-C94C-AF23-BE94AFCEF6D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" name="Picture 1" descr="CurrentLeadsConductive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066800"/>
            <a:ext cx="7023100" cy="52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20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High Temperature Superconductors 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Fermilab</a:t>
            </a:r>
            <a:r>
              <a:rPr lang="en-US" sz="2800" dirty="0" smtClean="0"/>
              <a:t> tested and operated some HTS current leads at 4.5 kA to 6 kA for the </a:t>
            </a:r>
            <a:r>
              <a:rPr lang="en-US" sz="2800" dirty="0" err="1" smtClean="0"/>
              <a:t>Tevatron</a:t>
            </a:r>
            <a:r>
              <a:rPr lang="en-US" sz="2800" dirty="0" smtClean="0"/>
              <a:t>, and a few of them ran for many years in the </a:t>
            </a:r>
            <a:r>
              <a:rPr lang="en-US" sz="2800" dirty="0" err="1" smtClean="0"/>
              <a:t>Tevatron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LN2 cooled copper section </a:t>
            </a:r>
          </a:p>
          <a:p>
            <a:pPr lvl="1"/>
            <a:r>
              <a:rPr lang="en-US" sz="2400" dirty="0" smtClean="0"/>
              <a:t>Small helium vapor flow up HTS section </a:t>
            </a:r>
          </a:p>
          <a:p>
            <a:pPr lvl="1"/>
            <a:r>
              <a:rPr lang="en-US" sz="2400" dirty="0" smtClean="0"/>
              <a:t>Very stable and reliable </a:t>
            </a:r>
          </a:p>
          <a:p>
            <a:pPr lvl="1"/>
            <a:r>
              <a:rPr lang="en-US" sz="2400" dirty="0" smtClean="0"/>
              <a:t>Design issues involved solder joints to various conductors (LTS – HTS – copper) and isolation of N2 from helium channels </a:t>
            </a:r>
          </a:p>
          <a:p>
            <a:pPr lvl="1"/>
            <a:r>
              <a:rPr lang="en-US" sz="2400" dirty="0" smtClean="0"/>
              <a:t>See references 5 and 6 for more information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5B7CE-6889-A942-B631-7A02E5EF22B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85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57800" y="609600"/>
            <a:ext cx="3200400" cy="3505200"/>
          </a:xfrm>
        </p:spPr>
        <p:txBody>
          <a:bodyPr/>
          <a:lstStyle/>
          <a:p>
            <a:r>
              <a:rPr lang="en-US" dirty="0" smtClean="0"/>
              <a:t>HTS lead arrangement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1A244-7033-C94C-AF23-BE94AFCEF6D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 descr="HTSleadArrange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15" y="76200"/>
            <a:ext cx="427738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60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High Temperature Superconductors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CERN’s LHC current leads for currents above a few 100 amps are HTS leads, helium gas cooled from nominally 20 K gas </a:t>
            </a:r>
          </a:p>
          <a:p>
            <a:pPr lvl="1"/>
            <a:r>
              <a:rPr lang="en-US" sz="2400" dirty="0" smtClean="0"/>
              <a:t>See reference 7 for more information </a:t>
            </a:r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Fermilab</a:t>
            </a:r>
            <a:r>
              <a:rPr lang="en-US" sz="2800" dirty="0" smtClean="0"/>
              <a:t>/Berkeley collaboration incorporated 7.5 kA HTS current leads into the DFBX feed boxes for the LHC inner triplet magnets, also helium cooled </a:t>
            </a:r>
          </a:p>
          <a:p>
            <a:pPr lvl="1"/>
            <a:r>
              <a:rPr lang="en-US" sz="2400" dirty="0" smtClean="0">
                <a:hlinkClick r:id="rId2"/>
              </a:rPr>
              <a:t>http://tdserver1.fnal.gov/peterson/tom/DFBXimages/HTSleads/index.html</a:t>
            </a:r>
            <a:r>
              <a:rPr lang="en-US" sz="2400" dirty="0" smtClean="0"/>
              <a:t> 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5B7CE-6889-A942-B631-7A02E5EF22B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7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7.5 kA HTS leads for DFBX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1A244-7033-C94C-AF23-BE94AFCEF6D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" name="Picture 7" descr="HTSleads-DFB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239000" cy="48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98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7D40-B8A5-A74D-B362-6DCADCEAA51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609600"/>
            <a:ext cx="5562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Current lead installation</a:t>
            </a:r>
            <a:endParaRPr lang="en-US" smtClean="0">
              <a:cs typeface="+mj-cs"/>
            </a:endParaRPr>
          </a:p>
        </p:txBody>
      </p:sp>
      <p:sp>
        <p:nvSpPr>
          <p:cNvPr id="539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447800"/>
            <a:ext cx="49530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Most problems today arise with current lead integration into the supply box </a:t>
            </a:r>
          </a:p>
          <a:p>
            <a:pPr lvl="1" eaLnBrk="1" hangingPunct="1">
              <a:defRPr/>
            </a:pPr>
            <a:r>
              <a:rPr lang="en-US" sz="2400" smtClean="0"/>
              <a:t>Temperature at top plate </a:t>
            </a:r>
          </a:p>
          <a:p>
            <a:pPr lvl="2" eaLnBrk="1" hangingPunct="1">
              <a:defRPr/>
            </a:pPr>
            <a:r>
              <a:rPr lang="en-US" sz="2000" smtClean="0"/>
              <a:t>Leakage of cold seals </a:t>
            </a:r>
          </a:p>
          <a:p>
            <a:pPr lvl="1" eaLnBrk="1" hangingPunct="1">
              <a:defRPr/>
            </a:pPr>
            <a:r>
              <a:rPr lang="en-US" sz="2400" smtClean="0"/>
              <a:t>Vacuum or </a:t>
            </a:r>
            <a:r>
              <a:rPr lang="ja-JP" altLang="en-US" sz="2400" smtClean="0">
                <a:latin typeface="Arial"/>
              </a:rPr>
              <a:t>“</a:t>
            </a:r>
            <a:r>
              <a:rPr lang="en-US" sz="2400" smtClean="0"/>
              <a:t>chimney</a:t>
            </a:r>
            <a:r>
              <a:rPr lang="ja-JP" altLang="en-US" sz="2400" smtClean="0">
                <a:latin typeface="Arial"/>
              </a:rPr>
              <a:t>”</a:t>
            </a:r>
            <a:r>
              <a:rPr lang="en-US" sz="2400" smtClean="0"/>
              <a:t> enclosure </a:t>
            </a:r>
          </a:p>
          <a:p>
            <a:pPr lvl="2" eaLnBrk="1" hangingPunct="1">
              <a:defRPr/>
            </a:pPr>
            <a:r>
              <a:rPr lang="en-US" sz="2000" smtClean="0"/>
              <a:t>Heat transfer around or into lead </a:t>
            </a:r>
          </a:p>
          <a:p>
            <a:pPr lvl="1" eaLnBrk="1" hangingPunct="1">
              <a:defRPr/>
            </a:pPr>
            <a:r>
              <a:rPr lang="en-US" sz="2400" smtClean="0"/>
              <a:t>Temperature at joint to superconductor </a:t>
            </a:r>
          </a:p>
          <a:p>
            <a:pPr lvl="2" eaLnBrk="1" hangingPunct="1">
              <a:defRPr/>
            </a:pPr>
            <a:r>
              <a:rPr lang="en-US" sz="2000" smtClean="0"/>
              <a:t>Quench avoidance forces higher than optimal current lead flow</a:t>
            </a:r>
          </a:p>
        </p:txBody>
      </p:sp>
      <p:pic>
        <p:nvPicPr>
          <p:cNvPr id="539653" name="Picture 5" descr="CurrentLeadsTe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2743200" cy="5715000"/>
          </a:xfrm>
        </p:spPr>
      </p:pic>
      <p:sp>
        <p:nvSpPr>
          <p:cNvPr id="2" name="TextBox 1"/>
          <p:cNvSpPr txBox="1"/>
          <p:nvPr/>
        </p:nvSpPr>
        <p:spPr>
          <a:xfrm>
            <a:off x="764609" y="5867400"/>
            <a:ext cx="182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DFBX HTS leads</a:t>
            </a:r>
            <a:endParaRPr lang="en-US"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leads conclusion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Looks like a nice, one-dimensional problem </a:t>
            </a:r>
          </a:p>
          <a:p>
            <a:r>
              <a:rPr lang="en-US" sz="2400" dirty="0" smtClean="0"/>
              <a:t>Much good analysis in the literature </a:t>
            </a:r>
          </a:p>
          <a:p>
            <a:r>
              <a:rPr lang="en-US" sz="2400" dirty="0" smtClean="0"/>
              <a:t>The difficulties arise in implementation </a:t>
            </a:r>
          </a:p>
          <a:p>
            <a:pPr lvl="1"/>
            <a:r>
              <a:rPr lang="en-US" sz="2000" dirty="0" smtClean="0"/>
              <a:t>Integration with the cryostat </a:t>
            </a:r>
          </a:p>
          <a:p>
            <a:pPr lvl="1"/>
            <a:r>
              <a:rPr lang="en-US" sz="2000" dirty="0" smtClean="0"/>
              <a:t>Superconductor-to-copper splice joints or HTS to LTS joints </a:t>
            </a:r>
          </a:p>
          <a:p>
            <a:pPr lvl="1"/>
            <a:r>
              <a:rPr lang="en-US" sz="2000" dirty="0" smtClean="0"/>
              <a:t>Flow balance and control:  heat load at cold end versus frost at warm end, heat exchange not as good as anticipated </a:t>
            </a:r>
          </a:p>
          <a:p>
            <a:pPr lvl="1"/>
            <a:r>
              <a:rPr lang="en-US" sz="2000" dirty="0" smtClean="0"/>
              <a:t>Hi pot problems, electrical stand-off issues </a:t>
            </a:r>
          </a:p>
          <a:p>
            <a:r>
              <a:rPr lang="en-US" sz="2400" dirty="0" smtClean="0"/>
              <a:t>My advice is to search the literature and access experience regarding leads which you need, but also assume they will require some engineering attention 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22FC2-8CE3-FE4C-BF49-AEE30432202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98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lead references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J.M. Lock, “Optimization of Current Leads into a Cryostat,” </a:t>
            </a:r>
            <a:r>
              <a:rPr lang="en-US" sz="2000" i="1" dirty="0" smtClean="0"/>
              <a:t>Cryogenics</a:t>
            </a:r>
            <a:r>
              <a:rPr lang="en-US" sz="2000" dirty="0" smtClean="0"/>
              <a:t>, Dec 1969.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K.R. </a:t>
            </a:r>
            <a:r>
              <a:rPr lang="en-US" sz="2000" dirty="0" err="1" smtClean="0"/>
              <a:t>Efferson</a:t>
            </a:r>
            <a:r>
              <a:rPr lang="en-US" sz="2000" dirty="0" smtClean="0"/>
              <a:t>, “Helium Vapor Cooled Current Leads,” </a:t>
            </a:r>
            <a:r>
              <a:rPr lang="en-US" sz="2000" i="1" dirty="0" smtClean="0"/>
              <a:t>The Review of Scientific Instruments</a:t>
            </a:r>
            <a:r>
              <a:rPr lang="en-US" sz="2000" dirty="0" smtClean="0"/>
              <a:t>, </a:t>
            </a:r>
            <a:r>
              <a:rPr lang="en-US" sz="2000" dirty="0" err="1" smtClean="0"/>
              <a:t>Vol</a:t>
            </a:r>
            <a:r>
              <a:rPr lang="en-US" sz="2000" dirty="0" smtClean="0"/>
              <a:t> 38, No. 12, Dec 1967.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D. </a:t>
            </a:r>
            <a:r>
              <a:rPr lang="en-US" sz="2000" dirty="0" err="1" smtClean="0"/>
              <a:t>Guesewell</a:t>
            </a:r>
            <a:r>
              <a:rPr lang="en-US" sz="2000" dirty="0" smtClean="0"/>
              <a:t> and E. –U. </a:t>
            </a:r>
            <a:r>
              <a:rPr lang="en-US" sz="2000" dirty="0" err="1" smtClean="0"/>
              <a:t>Haebel</a:t>
            </a:r>
            <a:r>
              <a:rPr lang="en-US" sz="2000" dirty="0" smtClean="0"/>
              <a:t>, “Current Leads for Refrigerator-Cooled Large Superconducting Magnets,” 3rd International Conference on High-energy Physics and Nuclear Structure, New York, NY, USA, 8 - 12 Sep 1969.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J.A. </a:t>
            </a:r>
            <a:r>
              <a:rPr lang="en-US" sz="2000" dirty="0" err="1" smtClean="0"/>
              <a:t>Demko</a:t>
            </a:r>
            <a:r>
              <a:rPr lang="en-US" sz="2000" dirty="0" smtClean="0"/>
              <a:t>, et al, “Thermal Optimization of the Helium Cooled Power Leads for the SSC,” Proceedings of the Supercollider 4 Conference, New Orleans, 1992.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G. </a:t>
            </a:r>
            <a:r>
              <a:rPr lang="en-US" sz="2000" dirty="0" err="1"/>
              <a:t>Citver</a:t>
            </a:r>
            <a:r>
              <a:rPr lang="en-US" sz="2000" dirty="0"/>
              <a:t>, S. </a:t>
            </a:r>
            <a:r>
              <a:rPr lang="en-US" sz="2000" dirty="0" err="1"/>
              <a:t>Feher</a:t>
            </a:r>
            <a:r>
              <a:rPr lang="en-US" sz="2000" dirty="0"/>
              <a:t>, T.J. Peterson, C.D. Sylvester, “ Thermal Tests of 6 kA HTS Current Leads for the </a:t>
            </a:r>
            <a:r>
              <a:rPr lang="en-US" sz="2000" dirty="0" err="1"/>
              <a:t>Tevatron</a:t>
            </a:r>
            <a:r>
              <a:rPr lang="en-US" sz="2000" dirty="0"/>
              <a:t>,” Advances in Cryogenic Engineering, Vol. 45B, pg. 1549. 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5B7CE-6889-A942-B631-7A02E5EF22B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4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2A515-1992-984E-87A6-E2E8851BACA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Current leads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Well-developed technology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Much information in the cryogenics literature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HTS materials work very well in current leads up to 80 K</a:t>
            </a:r>
          </a:p>
        </p:txBody>
      </p:sp>
      <p:pic>
        <p:nvPicPr>
          <p:cNvPr id="537605" name="Picture 5" descr="HTSleadThum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325" y="1752600"/>
            <a:ext cx="3027363" cy="43434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lead references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 smtClean="0"/>
              <a:t>J. Brandt, S. </a:t>
            </a:r>
            <a:r>
              <a:rPr lang="en-US" sz="2000" dirty="0" err="1" smtClean="0"/>
              <a:t>Feher</a:t>
            </a:r>
            <a:r>
              <a:rPr lang="en-US" sz="2000" dirty="0" smtClean="0"/>
              <a:t>, T.J. Peterson, W.M. </a:t>
            </a:r>
            <a:r>
              <a:rPr lang="en-US" sz="2000" dirty="0" err="1" smtClean="0"/>
              <a:t>Soyars</a:t>
            </a:r>
            <a:r>
              <a:rPr lang="en-US" sz="2000" dirty="0" smtClean="0"/>
              <a:t>, “HTS Leads in the </a:t>
            </a:r>
            <a:r>
              <a:rPr lang="en-US" sz="2000" dirty="0" err="1" smtClean="0"/>
              <a:t>Tevatron</a:t>
            </a:r>
            <a:r>
              <a:rPr lang="en-US" sz="2000" dirty="0" smtClean="0"/>
              <a:t>,” Advances in Cryogenic Engineering, Vol. 47A, pg. 567.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 smtClean="0"/>
              <a:t>A. </a:t>
            </a:r>
            <a:r>
              <a:rPr lang="en-US" sz="2000" dirty="0" err="1" smtClean="0"/>
              <a:t>Ballarino</a:t>
            </a:r>
            <a:r>
              <a:rPr lang="en-US" sz="2000" dirty="0" smtClean="0"/>
              <a:t>, S. </a:t>
            </a:r>
            <a:r>
              <a:rPr lang="en-US" sz="2000" dirty="0" err="1" smtClean="0"/>
              <a:t>Mathot</a:t>
            </a:r>
            <a:r>
              <a:rPr lang="en-US" sz="2000" dirty="0" smtClean="0"/>
              <a:t>, and D. </a:t>
            </a:r>
            <a:r>
              <a:rPr lang="en-US" sz="2000" dirty="0" err="1" smtClean="0"/>
              <a:t>Milani</a:t>
            </a:r>
            <a:r>
              <a:rPr lang="en-US" sz="2000" dirty="0" smtClean="0"/>
              <a:t>, “13000 A HTS Current Leads for the LHC Accelerator: from Conceptual Design to Prototype Validation,” LHC Project Report 696, Presented at the 6th European Conference on Applied Superconductivity (EUCAS 2003) 14-18 September 2003.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 smtClean="0"/>
              <a:t>T.P</a:t>
            </a:r>
            <a:r>
              <a:rPr lang="en-US" sz="2000" dirty="0"/>
              <a:t>. </a:t>
            </a:r>
            <a:r>
              <a:rPr lang="en-US" sz="2000" dirty="0" smtClean="0"/>
              <a:t>Andersen, </a:t>
            </a:r>
            <a:r>
              <a:rPr lang="en-US" sz="2000" dirty="0"/>
              <a:t>V. </a:t>
            </a:r>
            <a:r>
              <a:rPr lang="en-US" sz="2000" dirty="0" smtClean="0"/>
              <a:t>Benda, </a:t>
            </a:r>
            <a:r>
              <a:rPr lang="en-US" sz="2000" dirty="0"/>
              <a:t>B. </a:t>
            </a:r>
            <a:r>
              <a:rPr lang="en-US" sz="2000" dirty="0" err="1" smtClean="0"/>
              <a:t>Vullierme</a:t>
            </a:r>
            <a:r>
              <a:rPr lang="en-US" sz="2000" dirty="0" smtClean="0"/>
              <a:t>, “600 </a:t>
            </a:r>
            <a:r>
              <a:rPr lang="en-US" sz="2000" dirty="0"/>
              <a:t>A </a:t>
            </a:r>
            <a:r>
              <a:rPr lang="en-US" sz="2000" dirty="0" smtClean="0"/>
              <a:t>Current Leads with Dry and Compact Warm Terminals,” </a:t>
            </a:r>
            <a:r>
              <a:rPr lang="en-US" sz="2000" dirty="0"/>
              <a:t>LHC Project Report </a:t>
            </a:r>
            <a:r>
              <a:rPr lang="en-US" sz="2000" dirty="0" smtClean="0"/>
              <a:t>605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 smtClean="0"/>
              <a:t>A</a:t>
            </a:r>
            <a:r>
              <a:rPr lang="en-US" sz="2000" dirty="0"/>
              <a:t>. </a:t>
            </a:r>
            <a:r>
              <a:rPr lang="en-US" sz="2000" dirty="0" err="1" smtClean="0"/>
              <a:t>Ballarino</a:t>
            </a:r>
            <a:r>
              <a:rPr lang="en-US" sz="2000" dirty="0" smtClean="0"/>
              <a:t>, “Conduction-Cooled </a:t>
            </a:r>
            <a:r>
              <a:rPr lang="en-US" sz="2000" dirty="0"/>
              <a:t>60 A </a:t>
            </a:r>
            <a:r>
              <a:rPr lang="en-US" sz="2000" dirty="0" smtClean="0"/>
              <a:t>Resistive Current Leads for </a:t>
            </a:r>
            <a:r>
              <a:rPr lang="en-US" sz="2000" dirty="0"/>
              <a:t>LHC </a:t>
            </a:r>
            <a:r>
              <a:rPr lang="en-US" sz="2000" dirty="0" smtClean="0"/>
              <a:t>Dipole Correctors,” </a:t>
            </a:r>
            <a:r>
              <a:rPr lang="en-US" sz="2000" dirty="0"/>
              <a:t>LHC Project Report 691</a:t>
            </a:r>
          </a:p>
          <a:p>
            <a:pPr marL="457200" indent="-457200">
              <a:buFont typeface="+mj-lt"/>
              <a:buAutoNum type="arabicPeriod" startAt="5"/>
            </a:pPr>
            <a:endParaRPr lang="en-US" sz="2000" dirty="0"/>
          </a:p>
          <a:p>
            <a:pPr marL="457200" indent="-457200">
              <a:buFont typeface="+mj-lt"/>
              <a:buAutoNum type="arabicPeriod" startAt="5"/>
            </a:pPr>
            <a:endParaRPr lang="en-US" sz="2000" dirty="0"/>
          </a:p>
          <a:p>
            <a:pPr marL="457200" indent="-457200">
              <a:buFont typeface="+mj-lt"/>
              <a:buAutoNum type="arabicPeriod" startAt="5"/>
            </a:pPr>
            <a:endParaRPr lang="en-US" sz="2000" dirty="0"/>
          </a:p>
          <a:p>
            <a:pPr marL="457200" indent="-457200">
              <a:buFont typeface="+mj-lt"/>
              <a:buAutoNum type="arabicPeriod" startAt="5"/>
            </a:pPr>
            <a:endParaRPr lang="en-US" sz="2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5B7CE-6889-A942-B631-7A02E5EF22B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5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22FC2-8CE3-FE4C-BF49-AEE3043220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 descr="CurrentLead-Pfotenhau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479238"/>
            <a:ext cx="7556500" cy="57661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9019" y="813137"/>
            <a:ext cx="27415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John </a:t>
            </a:r>
            <a:r>
              <a:rPr lang="en-US" sz="2000" dirty="0" err="1" smtClean="0"/>
              <a:t>Pfotenhauer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University of Wisconsin, </a:t>
            </a:r>
          </a:p>
          <a:p>
            <a:r>
              <a:rPr lang="en-US" sz="2000" dirty="0" smtClean="0"/>
              <a:t>Madison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809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lead design issues, material and dimensions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Material selection </a:t>
            </a:r>
          </a:p>
          <a:p>
            <a:pPr lvl="1"/>
            <a:r>
              <a:rPr lang="en-US" sz="2000" dirty="0" smtClean="0"/>
              <a:t>One seeks a balance of heat conducted down the lead (it must be an electrical conductor, hence thermal conduction is significant) with heat generated within the lead </a:t>
            </a:r>
          </a:p>
          <a:p>
            <a:pPr lvl="1"/>
            <a:r>
              <a:rPr lang="en-US" sz="2000" dirty="0" smtClean="0"/>
              <a:t>The optimum is generally a low RRR copper </a:t>
            </a:r>
          </a:p>
          <a:p>
            <a:pPr lvl="1"/>
            <a:r>
              <a:rPr lang="en-US" sz="2000" dirty="0" smtClean="0"/>
              <a:t>Conductor properties vary over the large temperature range up the lead</a:t>
            </a:r>
          </a:p>
          <a:p>
            <a:r>
              <a:rPr lang="en-US" sz="2400" dirty="0" smtClean="0"/>
              <a:t>Optimize dimensions (length, cross section) </a:t>
            </a:r>
          </a:p>
          <a:p>
            <a:pPr lvl="1"/>
            <a:r>
              <a:rPr lang="en-US" sz="2000" dirty="0" smtClean="0"/>
              <a:t>Many authors present optimized length x current / area (LI/A) for various material parameters and cooling temperatures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1A244-7033-C94C-AF23-BE94AFCEF6D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4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sz="3600" dirty="0" smtClean="0"/>
              <a:t>Current lead design issues, thermal and fluid dynamic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r>
              <a:rPr lang="en-US" sz="2400" dirty="0" smtClean="0"/>
              <a:t>Heat transfer for convective cooling </a:t>
            </a:r>
          </a:p>
          <a:p>
            <a:pPr lvl="1"/>
            <a:r>
              <a:rPr lang="en-US" sz="2000" dirty="0" smtClean="0"/>
              <a:t>Huge range of fluid temperatures up the lead, hence large changes in fluid density, velocity, convection coefficients </a:t>
            </a:r>
            <a:endParaRPr lang="en-US" sz="2400" dirty="0" smtClean="0"/>
          </a:p>
          <a:p>
            <a:r>
              <a:rPr lang="en-US" sz="2400" dirty="0" smtClean="0"/>
              <a:t>Cooling conditions – saturated vapor </a:t>
            </a:r>
          </a:p>
          <a:p>
            <a:pPr lvl="1"/>
            <a:r>
              <a:rPr lang="en-US" sz="2000" dirty="0" smtClean="0"/>
              <a:t>Many papers and designs consider current leads for operation in a </a:t>
            </a:r>
            <a:r>
              <a:rPr lang="en-US" sz="2000" dirty="0" err="1" smtClean="0"/>
              <a:t>dewar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“Self-cooling” in generating saturated vapor from boiling liquid based on heat transfer to bottom of lead </a:t>
            </a:r>
          </a:p>
          <a:p>
            <a:pPr lvl="1"/>
            <a:r>
              <a:rPr lang="en-US" sz="2000" dirty="0" smtClean="0"/>
              <a:t>Very low pressure drop up the lead is required </a:t>
            </a:r>
          </a:p>
          <a:p>
            <a:r>
              <a:rPr lang="en-US" sz="2400" dirty="0" smtClean="0"/>
              <a:t>Cooling conditions – pressurized helium (</a:t>
            </a:r>
            <a:r>
              <a:rPr lang="en-US" sz="2400" dirty="0" err="1" smtClean="0"/>
              <a:t>subcooled</a:t>
            </a:r>
            <a:r>
              <a:rPr lang="en-US" sz="2400" dirty="0" smtClean="0"/>
              <a:t>,  supercritical, or gas at the lead base) </a:t>
            </a:r>
          </a:p>
          <a:p>
            <a:pPr lvl="1"/>
            <a:r>
              <a:rPr lang="en-US" sz="2000" dirty="0" smtClean="0"/>
              <a:t>Flow control is independent of heat input </a:t>
            </a:r>
          </a:p>
          <a:p>
            <a:pPr lvl="1"/>
            <a:r>
              <a:rPr lang="en-US" sz="2000" dirty="0" smtClean="0"/>
              <a:t>Heat may be </a:t>
            </a:r>
            <a:r>
              <a:rPr lang="en-US" sz="2000" dirty="0" err="1" smtClean="0"/>
              <a:t>convected</a:t>
            </a:r>
            <a:r>
              <a:rPr lang="en-US" sz="2000" dirty="0" smtClean="0"/>
              <a:t> into the flow stream passing the lead 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1A244-7033-C94C-AF23-BE94AFCEF6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8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lead mathematical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5B7CE-6889-A942-B631-7A02E5EF22B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CurrentLead-Lock-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789358"/>
            <a:ext cx="6375400" cy="40780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419600"/>
            <a:ext cx="2415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Lock (ref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3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914400"/>
            <a:ext cx="2590800" cy="43434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Resistivity of copper </a:t>
            </a:r>
            <a:r>
              <a:rPr lang="en-US" sz="3600" dirty="0" err="1" smtClean="0"/>
              <a:t>vs</a:t>
            </a:r>
            <a:r>
              <a:rPr lang="en-US" sz="3600" dirty="0" smtClean="0"/>
              <a:t> temperature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D1681-541E-1645-BB36-E5761F3F73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 descr="ElectResistC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47416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24600" y="609600"/>
            <a:ext cx="2133600" cy="4495800"/>
          </a:xfrm>
        </p:spPr>
        <p:txBody>
          <a:bodyPr/>
          <a:lstStyle/>
          <a:p>
            <a:pPr algn="l"/>
            <a:r>
              <a:rPr lang="en-US" sz="2400" dirty="0" smtClean="0"/>
              <a:t>Optimum LI/A from Lock </a:t>
            </a:r>
            <a:br>
              <a:rPr lang="en-US" sz="2400" dirty="0" smtClean="0"/>
            </a:br>
            <a:r>
              <a:rPr lang="en-US" sz="2400" dirty="0" smtClean="0"/>
              <a:t>(ref 1)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Current Leads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1A244-7033-C94C-AF23-BE94AFCEF6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 descr="CurrentLead-Lock-I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5708342" cy="5863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4114800"/>
            <a:ext cx="293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LI/A = 2.3 x 10</a:t>
            </a:r>
            <a:r>
              <a:rPr lang="en-US" baseline="30000" dirty="0" smtClean="0"/>
              <a:t>5 </a:t>
            </a:r>
            <a:r>
              <a:rPr lang="en-US" dirty="0" smtClean="0"/>
              <a:t>A/cm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971800" y="3048000"/>
            <a:ext cx="60960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3700605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74876</TotalTime>
  <Words>1516</Words>
  <Application>Microsoft Office PowerPoint</Application>
  <PresentationFormat>On-screen Show (4:3)</PresentationFormat>
  <Paragraphs>203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 Presentation</vt:lpstr>
      <vt:lpstr>Magnet Current Leads</vt:lpstr>
      <vt:lpstr>Current lead introduction</vt:lpstr>
      <vt:lpstr>Current leads</vt:lpstr>
      <vt:lpstr>PowerPoint Presentation</vt:lpstr>
      <vt:lpstr>Current lead design issues, material and dimensions </vt:lpstr>
      <vt:lpstr>Current lead design issues, thermal and fluid dynamic </vt:lpstr>
      <vt:lpstr>Current lead mathematical model</vt:lpstr>
      <vt:lpstr>Resistivity of copper vs temperature</vt:lpstr>
      <vt:lpstr>Optimum LI/A from Lock  (ref 1)</vt:lpstr>
      <vt:lpstr>Optimum residual resistivity, from Lock  (ref 1)</vt:lpstr>
      <vt:lpstr>American Magnetics, Inc. (AMI) current lead design by K. R. Efferson (ref 2) </vt:lpstr>
      <vt:lpstr>Big European Bubble Chamber (BEBC, CERN) current lead design for heat exchange with the helium gas  (ref 3) </vt:lpstr>
      <vt:lpstr>CERN BEBC current lead optimum considering refrigeration as well as current lead flow (ref 3) </vt:lpstr>
      <vt:lpstr>Parameter study for SSC lead</vt:lpstr>
      <vt:lpstr>Typical temperature distribution</vt:lpstr>
      <vt:lpstr>Voltages in the lead</vt:lpstr>
      <vt:lpstr>Lead voltage</vt:lpstr>
      <vt:lpstr>PowerPoint Presentation</vt:lpstr>
      <vt:lpstr>Average system-wide current lead flows for the Tevatron at 4 kA (data taken by Tom P., 6 May 1987)</vt:lpstr>
      <vt:lpstr>Conductively cooled leads</vt:lpstr>
      <vt:lpstr>Conductively cooled lead package</vt:lpstr>
      <vt:lpstr>Conductively cooled lead package</vt:lpstr>
      <vt:lpstr>High Temperature Superconductors </vt:lpstr>
      <vt:lpstr>HTS lead arrangement</vt:lpstr>
      <vt:lpstr>High Temperature Superconductors</vt:lpstr>
      <vt:lpstr>7.5 kA HTS leads for DFBX</vt:lpstr>
      <vt:lpstr>Current lead installation</vt:lpstr>
      <vt:lpstr>Current leads conclusion</vt:lpstr>
      <vt:lpstr>Current lead references</vt:lpstr>
      <vt:lpstr>Current lead references</vt:lpstr>
    </vt:vector>
  </TitlesOfParts>
  <Company>Fermilab Technical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Inside  a TESLA Cryomodule</dc:title>
  <dc:creator>Thomas Peterson</dc:creator>
  <cp:lastModifiedBy>Peterson, Thomas J</cp:lastModifiedBy>
  <cp:revision>675</cp:revision>
  <cp:lastPrinted>2006-02-03T22:55:26Z</cp:lastPrinted>
  <dcterms:created xsi:type="dcterms:W3CDTF">2005-02-02T19:51:57Z</dcterms:created>
  <dcterms:modified xsi:type="dcterms:W3CDTF">2017-01-08T23:48:45Z</dcterms:modified>
</cp:coreProperties>
</file>